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31" r:id="rId1"/>
  </p:sldMasterIdLst>
  <p:notesMasterIdLst>
    <p:notesMasterId r:id="rId23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83" r:id="rId9"/>
    <p:sldId id="274" r:id="rId10"/>
    <p:sldId id="275" r:id="rId11"/>
    <p:sldId id="276" r:id="rId12"/>
    <p:sldId id="277" r:id="rId13"/>
    <p:sldId id="278" r:id="rId14"/>
    <p:sldId id="260" r:id="rId15"/>
    <p:sldId id="259" r:id="rId16"/>
    <p:sldId id="261" r:id="rId17"/>
    <p:sldId id="266" r:id="rId18"/>
    <p:sldId id="281" r:id="rId19"/>
    <p:sldId id="267" r:id="rId20"/>
    <p:sldId id="262" r:id="rId21"/>
    <p:sldId id="284" r:id="rId22"/>
  </p:sldIdLst>
  <p:sldSz cx="14630400" cy="8229600"/>
  <p:notesSz cx="8229600" cy="14630400"/>
  <p:embeddedFontLst>
    <p:embeddedFont>
      <p:font typeface="Arial Rounded MT Bold" panose="020F0704030504030204" pitchFamily="34" charset="0"/>
      <p:regular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Instrument Sans Medium" panose="020B0604020202020204" charset="0"/>
      <p:regular r:id="rId29"/>
    </p:embeddedFont>
    <p:embeddedFont>
      <p:font typeface="Instrument Sans Semi Bold" panose="020B0604020202020204" charset="0"/>
      <p:regular r:id="rId30"/>
    </p:embeddedFont>
    <p:embeddedFont>
      <p:font typeface="Wingdings 3" panose="050401020108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35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25201-F674-F3D2-6402-98FB01F1B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D8F279-5989-459A-4DA7-F78D540BD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31830D-3A78-66B3-3F7F-16F52CA8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DC4E7-B261-935C-0904-9483925898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9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2F6D3-AC8C-7762-3616-17391EE86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C777C-B2B0-622C-D5E5-FBB6B18C0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B994B-869E-03C2-6F6A-EBB5770C3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B055-C4C1-9635-DF16-5AB0B44ED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9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95166-ECB9-ECB1-C64D-5993BA23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F74D5-B617-863C-98A8-E70D9F7DC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CDD8B-6A69-6D44-5799-83CB2AF1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35356-11B0-F742-76FB-96D2C0A36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00D6B-E3BC-A4DE-DB67-468C092C0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BE328-E11A-3A5D-B303-795471E4F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0B9E12-7CFF-2D96-D233-9EAA56676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B578E-8136-DC7C-F489-F8D57D11DD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4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E07F-D264-2716-2A52-50581E7E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96CD2-2EE2-9923-BD54-C92373E69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4E6794-69C9-EED0-D4EF-4863D92D7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C6F55-7492-9FF1-F94B-B5C6A48F44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34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101D0-D1F7-87AE-930C-6913DD250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B7834-2C9C-D4FA-E84D-1ED85198C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E09D7C-03AA-FBBD-607C-1862EF30B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9E51A-69B0-CD8C-296A-CCC6D708D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3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786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692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532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8492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0753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053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829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0616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9652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949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15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302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833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654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24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350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583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409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825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379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426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051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69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  <p:sldLayoutId id="2147483949" r:id="rId18"/>
    <p:sldLayoutId id="2147483950" r:id="rId19"/>
    <p:sldLayoutId id="2147483951" r:id="rId20"/>
    <p:sldLayoutId id="2147483952" r:id="rId21"/>
    <p:sldLayoutId id="2147483953" r:id="rId22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74" y="914400"/>
            <a:ext cx="5399027" cy="62781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314035"/>
            <a:ext cx="7809883" cy="3000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endParaRPr lang="en-US" sz="6150" dirty="0">
              <a:solidFill>
                <a:srgbClr val="CBCCCE"/>
              </a:solidFill>
              <a:latin typeface="Instrument Sans Semi Bold" pitchFamily="34" charset="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Crop Deal - Enhancing Agriculture with AI</a:t>
            </a: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latin typeface="Instrument Sans Semi Bold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1" y="45823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platform for connecting farmers and buyers with AI-driven crop quality prediction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B1386-1D30-515A-1EEE-087B0EB7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606A05-9B99-B2C0-BE00-074C86DE6573}"/>
              </a:ext>
            </a:extLst>
          </p:cNvPr>
          <p:cNvSpPr txBox="1">
            <a:spLocks/>
          </p:cNvSpPr>
          <p:nvPr/>
        </p:nvSpPr>
        <p:spPr>
          <a:xfrm>
            <a:off x="-290946" y="379387"/>
            <a:ext cx="12882880" cy="10563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Farmer’s 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C14D5-14C1-21CB-6AEE-EFF87C15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71" y="1435709"/>
            <a:ext cx="12890182" cy="620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7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90AAA-0B7C-9782-5D70-2776C9A7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44BF1-8B37-CD22-601B-CF15C4AFC93F}"/>
              </a:ext>
            </a:extLst>
          </p:cNvPr>
          <p:cNvSpPr txBox="1">
            <a:spLocks/>
          </p:cNvSpPr>
          <p:nvPr/>
        </p:nvSpPr>
        <p:spPr>
          <a:xfrm>
            <a:off x="-756402" y="253791"/>
            <a:ext cx="12882880" cy="10563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Predicting the quality of the crop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EE017-B2E8-3D1E-9866-137B08C8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74" y="1730278"/>
            <a:ext cx="11619251" cy="55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0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8AFE-03E6-D7A7-A9EA-0BE4C35514C9}"/>
              </a:ext>
            </a:extLst>
          </p:cNvPr>
          <p:cNvSpPr txBox="1">
            <a:spLocks/>
          </p:cNvSpPr>
          <p:nvPr/>
        </p:nvSpPr>
        <p:spPr>
          <a:xfrm>
            <a:off x="-1672936" y="401506"/>
            <a:ext cx="12882880" cy="10563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Products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31774-0107-C069-118F-EACF7E121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97" y="1654334"/>
            <a:ext cx="11688806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854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989F-D57F-F8BA-4973-539B36CC1B0B}"/>
              </a:ext>
            </a:extLst>
          </p:cNvPr>
          <p:cNvSpPr txBox="1">
            <a:spLocks/>
          </p:cNvSpPr>
          <p:nvPr/>
        </p:nvSpPr>
        <p:spPr>
          <a:xfrm>
            <a:off x="301337" y="342030"/>
            <a:ext cx="12882880" cy="10563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Purchasing and Checkout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21D8B-C56B-DFF1-68EB-EADEE6126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12" y="1256428"/>
            <a:ext cx="13098703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6241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749367"/>
            <a:ext cx="5112327" cy="66177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Acquisition and Preprocessing</a:t>
            </a:r>
            <a:endParaRPr lang="en-US" sz="4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Image Collection</a:t>
            </a:r>
            <a:endParaRPr lang="en-US" sz="2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Capture images of crops using drones, field cameras, or smartphones, ensuring high resolution and quality.</a:t>
            </a:r>
            <a:endParaRPr 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Labeling</a:t>
            </a:r>
            <a:endParaRPr lang="en-US" sz="2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Manually annotate images with relevant information, such as crop type, yield estimates.</a:t>
            </a:r>
            <a:endParaRPr 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Augmentation</a:t>
            </a:r>
            <a:endParaRPr lang="en-US" sz="2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 synthetic images by applying transformations to existing ones, increasing training data diversity.</a:t>
            </a:r>
            <a:endParaRPr 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856" y="757182"/>
            <a:ext cx="4401831" cy="66039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Prediction using Convolutional Neural Networks (CNNs)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8225" y="2645569"/>
            <a:ext cx="12799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Convolutional Layers</a:t>
            </a:r>
            <a:endParaRPr lang="en-US" sz="2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 features from images using filters that scan and detect patterns.</a:t>
            </a:r>
            <a:endParaRPr 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0126" y="4489013"/>
            <a:ext cx="18419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Pooling Layers</a:t>
            </a:r>
            <a:endParaRPr lang="en-US" sz="2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the spatial dimensions of feature maps, making the model more efficient.</a:t>
            </a:r>
            <a:endParaRPr 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6554" y="6332458"/>
            <a:ext cx="19145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301406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Fully Connected Layers</a:t>
            </a:r>
            <a:endParaRPr lang="en-US" sz="2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 the extracted features and make predictions based on learned relationships.</a:t>
            </a:r>
            <a:endParaRPr 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40924" y="807041"/>
            <a:ext cx="1287507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CNN  Model  Architecture</a:t>
            </a:r>
            <a:endParaRPr lang="en-US" sz="44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3086B6-28B6-3C7E-CE08-4364A1476FB8}"/>
              </a:ext>
            </a:extLst>
          </p:cNvPr>
          <p:cNvSpPr/>
          <p:nvPr/>
        </p:nvSpPr>
        <p:spPr>
          <a:xfrm>
            <a:off x="1025004" y="1745024"/>
            <a:ext cx="784676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Conv2d(16)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6A55C4-FA32-D654-C4D0-21755B02C35E}"/>
              </a:ext>
            </a:extLst>
          </p:cNvPr>
          <p:cNvSpPr/>
          <p:nvPr/>
        </p:nvSpPr>
        <p:spPr>
          <a:xfrm>
            <a:off x="1802638" y="1745024"/>
            <a:ext cx="784676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maxpooling2d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BF5FC-1AD2-2B78-97C2-5CF517EB2A95}"/>
              </a:ext>
            </a:extLst>
          </p:cNvPr>
          <p:cNvSpPr/>
          <p:nvPr/>
        </p:nvSpPr>
        <p:spPr>
          <a:xfrm>
            <a:off x="4019803" y="1745024"/>
            <a:ext cx="784676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 pooling2d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25AF5E-D3F7-D169-DC4E-CFA1A7C615B7}"/>
              </a:ext>
            </a:extLst>
          </p:cNvPr>
          <p:cNvSpPr/>
          <p:nvPr/>
        </p:nvSpPr>
        <p:spPr>
          <a:xfrm>
            <a:off x="3235127" y="1745024"/>
            <a:ext cx="784676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Conv2d(32)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D463D-1034-4702-02E7-0E1966684E60}"/>
              </a:ext>
            </a:extLst>
          </p:cNvPr>
          <p:cNvSpPr/>
          <p:nvPr/>
        </p:nvSpPr>
        <p:spPr>
          <a:xfrm>
            <a:off x="5525541" y="1745024"/>
            <a:ext cx="784676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Conv2d(64)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0B0CA3-E45E-18FD-CFDD-F3164E4A303C}"/>
              </a:ext>
            </a:extLst>
          </p:cNvPr>
          <p:cNvSpPr/>
          <p:nvPr/>
        </p:nvSpPr>
        <p:spPr>
          <a:xfrm>
            <a:off x="9908458" y="1535882"/>
            <a:ext cx="980219" cy="3297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Global</a:t>
            </a:r>
          </a:p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Average</a:t>
            </a:r>
          </a:p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pooling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570F6B-39B1-B60F-CCB5-31716518EE58}"/>
              </a:ext>
            </a:extLst>
          </p:cNvPr>
          <p:cNvSpPr/>
          <p:nvPr/>
        </p:nvSpPr>
        <p:spPr>
          <a:xfrm>
            <a:off x="8507370" y="1745024"/>
            <a:ext cx="784676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maxpooling2d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0FD1F-3C24-A1D6-D2D9-25129579C860}"/>
              </a:ext>
            </a:extLst>
          </p:cNvPr>
          <p:cNvSpPr/>
          <p:nvPr/>
        </p:nvSpPr>
        <p:spPr>
          <a:xfrm>
            <a:off x="7722694" y="1745024"/>
            <a:ext cx="784676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Conv2d(128)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8E5AE0-E2B9-69A4-FAE4-E8603F093702}"/>
              </a:ext>
            </a:extLst>
          </p:cNvPr>
          <p:cNvSpPr/>
          <p:nvPr/>
        </p:nvSpPr>
        <p:spPr>
          <a:xfrm>
            <a:off x="6310217" y="1745024"/>
            <a:ext cx="784676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maxpooling2d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10AB2-8FD9-2F2D-B67B-60CBEB63E275}"/>
              </a:ext>
            </a:extLst>
          </p:cNvPr>
          <p:cNvSpPr/>
          <p:nvPr/>
        </p:nvSpPr>
        <p:spPr>
          <a:xfrm>
            <a:off x="11505963" y="1549356"/>
            <a:ext cx="834265" cy="3297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Dense</a:t>
            </a:r>
          </a:p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256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9E2674-8CF7-78CB-10B5-8652817BA8A3}"/>
              </a:ext>
            </a:extLst>
          </p:cNvPr>
          <p:cNvSpPr/>
          <p:nvPr/>
        </p:nvSpPr>
        <p:spPr>
          <a:xfrm>
            <a:off x="12941325" y="1549357"/>
            <a:ext cx="816267" cy="3320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Dense</a:t>
            </a:r>
          </a:p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5F6325-FE58-2064-7F0D-5860173EDB0D}"/>
              </a:ext>
            </a:extLst>
          </p:cNvPr>
          <p:cNvSpPr/>
          <p:nvPr/>
        </p:nvSpPr>
        <p:spPr>
          <a:xfrm>
            <a:off x="8652049" y="5532605"/>
            <a:ext cx="1890212" cy="17525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766DB72-F317-A731-BA91-32579F5BD02A}"/>
              </a:ext>
            </a:extLst>
          </p:cNvPr>
          <p:cNvSpPr/>
          <p:nvPr/>
        </p:nvSpPr>
        <p:spPr>
          <a:xfrm rot="16200000" flipV="1">
            <a:off x="1349173" y="4825769"/>
            <a:ext cx="752079" cy="4114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7F34161-F5EE-C84B-BBBC-61A82F5BCE01}"/>
              </a:ext>
            </a:extLst>
          </p:cNvPr>
          <p:cNvSpPr/>
          <p:nvPr/>
        </p:nvSpPr>
        <p:spPr>
          <a:xfrm>
            <a:off x="2697787" y="2814320"/>
            <a:ext cx="397526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40C695F-CB7F-D9B0-E838-608F7B2FF2B5}"/>
              </a:ext>
            </a:extLst>
          </p:cNvPr>
          <p:cNvSpPr/>
          <p:nvPr/>
        </p:nvSpPr>
        <p:spPr>
          <a:xfrm>
            <a:off x="7214848" y="2915920"/>
            <a:ext cx="397526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B82C8CD-CC25-75E5-D43B-69D9EE884340}"/>
              </a:ext>
            </a:extLst>
          </p:cNvPr>
          <p:cNvSpPr/>
          <p:nvPr/>
        </p:nvSpPr>
        <p:spPr>
          <a:xfrm>
            <a:off x="4938319" y="2844800"/>
            <a:ext cx="397526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FFC094B-0494-77C7-9598-1A98D3721C46}"/>
              </a:ext>
            </a:extLst>
          </p:cNvPr>
          <p:cNvSpPr/>
          <p:nvPr/>
        </p:nvSpPr>
        <p:spPr>
          <a:xfrm>
            <a:off x="9454998" y="2923584"/>
            <a:ext cx="397526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95FD1E0-EEDD-7E7A-32B7-C41C2ED9B007}"/>
              </a:ext>
            </a:extLst>
          </p:cNvPr>
          <p:cNvSpPr/>
          <p:nvPr/>
        </p:nvSpPr>
        <p:spPr>
          <a:xfrm>
            <a:off x="11052503" y="2933744"/>
            <a:ext cx="397526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4070F1F-CE80-9B3C-AAA0-4D50F32E4AF1}"/>
              </a:ext>
            </a:extLst>
          </p:cNvPr>
          <p:cNvSpPr/>
          <p:nvPr/>
        </p:nvSpPr>
        <p:spPr>
          <a:xfrm>
            <a:off x="12514370" y="2922840"/>
            <a:ext cx="397526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C27D848-E0A0-1A57-DCD4-7D6372DC50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889551" y="4851444"/>
            <a:ext cx="2761772" cy="1828798"/>
          </a:xfrm>
          <a:prstGeom prst="bentConnector3">
            <a:avLst>
              <a:gd name="adj1" fmla="val 73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FC8A8DD-FFD4-2962-D432-DEC1969C950E}"/>
              </a:ext>
            </a:extLst>
          </p:cNvPr>
          <p:cNvSpPr/>
          <p:nvPr/>
        </p:nvSpPr>
        <p:spPr>
          <a:xfrm rot="10633994">
            <a:off x="8109351" y="6543082"/>
            <a:ext cx="397526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DD5B7CB-76D9-B12F-43E7-E91397D14B1A}"/>
              </a:ext>
            </a:extLst>
          </p:cNvPr>
          <p:cNvSpPr/>
          <p:nvPr/>
        </p:nvSpPr>
        <p:spPr>
          <a:xfrm>
            <a:off x="1094956" y="578231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Input Image</a:t>
            </a:r>
            <a:endParaRPr lang="en-US" sz="2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4F68B9C-DEFD-1653-F827-94F7F2BA95ED}"/>
              </a:ext>
            </a:extLst>
          </p:cNvPr>
          <p:cNvSpPr/>
          <p:nvPr/>
        </p:nvSpPr>
        <p:spPr>
          <a:xfrm>
            <a:off x="6559943" y="6024525"/>
            <a:ext cx="2761178" cy="1087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Output:</a:t>
            </a:r>
            <a:b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</a:b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Quality-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Crop-</a:t>
            </a:r>
            <a:endParaRPr lang="en-US" sz="2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731EA81-8321-220C-7B96-1AC9FEF83207}"/>
              </a:ext>
            </a:extLst>
          </p:cNvPr>
          <p:cNvSpPr/>
          <p:nvPr/>
        </p:nvSpPr>
        <p:spPr>
          <a:xfrm rot="16200000">
            <a:off x="4523013" y="1841116"/>
            <a:ext cx="1087152" cy="6096887"/>
          </a:xfrm>
          <a:prstGeom prst="leftBrace">
            <a:avLst>
              <a:gd name="adj1" fmla="val 8333"/>
              <a:gd name="adj2" fmla="val 421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EAEC6024-F0F2-7393-686D-79B7AB4B6BF4}"/>
              </a:ext>
            </a:extLst>
          </p:cNvPr>
          <p:cNvSpPr/>
          <p:nvPr/>
        </p:nvSpPr>
        <p:spPr>
          <a:xfrm>
            <a:off x="3464229" y="546864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Feature Extraction</a:t>
            </a:r>
            <a:endParaRPr lang="en-US" sz="2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581E64D-4889-F24A-63EA-469A322D84AF}"/>
              </a:ext>
            </a:extLst>
          </p:cNvPr>
          <p:cNvSpPr/>
          <p:nvPr/>
        </p:nvSpPr>
        <p:spPr>
          <a:xfrm rot="16200000" flipV="1">
            <a:off x="12369046" y="4601469"/>
            <a:ext cx="616145" cy="1246127"/>
          </a:xfrm>
          <a:prstGeom prst="leftBrace">
            <a:avLst>
              <a:gd name="adj1" fmla="val 19445"/>
              <a:gd name="adj2" fmla="val 63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1C62941A-C20C-592D-259B-8ACFC95AACE3}"/>
              </a:ext>
            </a:extLst>
          </p:cNvPr>
          <p:cNvSpPr/>
          <p:nvPr/>
        </p:nvSpPr>
        <p:spPr>
          <a:xfrm>
            <a:off x="11021322" y="5782316"/>
            <a:ext cx="251412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Activation-</a:t>
            </a:r>
            <a:r>
              <a:rPr lang="en-US" sz="215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ReLu</a:t>
            </a:r>
            <a:endParaRPr lang="en-US" sz="2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037C0-9321-0465-133F-6A8495FBD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2C144DE-42E3-EE3F-05B4-E74A28399934}"/>
              </a:ext>
            </a:extLst>
          </p:cNvPr>
          <p:cNvSpPr/>
          <p:nvPr/>
        </p:nvSpPr>
        <p:spPr>
          <a:xfrm>
            <a:off x="373334" y="202775"/>
            <a:ext cx="1287507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Working of the Model</a:t>
            </a:r>
            <a:endParaRPr lang="en-US" sz="44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95955-C948-D6E0-B67D-E2C8E085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94" y="1044161"/>
            <a:ext cx="12269816" cy="698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2714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D9E19-9C2F-5695-60DB-F3689B0A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571" y="1227601"/>
            <a:ext cx="8188157" cy="6100488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0FBFD1B-7841-FC74-06BD-85A189FE94B7}"/>
              </a:ext>
            </a:extLst>
          </p:cNvPr>
          <p:cNvSpPr/>
          <p:nvPr/>
        </p:nvSpPr>
        <p:spPr>
          <a:xfrm>
            <a:off x="560370" y="327466"/>
            <a:ext cx="9806756" cy="99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Predictions of the Model</a:t>
            </a:r>
            <a:endParaRPr lang="en-US" sz="44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9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B2B09-C6B1-93F7-6E53-0F1247742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09C949C-65EE-580D-4336-759A05221722}"/>
              </a:ext>
            </a:extLst>
          </p:cNvPr>
          <p:cNvSpPr/>
          <p:nvPr/>
        </p:nvSpPr>
        <p:spPr>
          <a:xfrm>
            <a:off x="864437" y="402345"/>
            <a:ext cx="1287507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Outcomes of Model</a:t>
            </a:r>
            <a:endParaRPr lang="en-US" sz="44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7AAACB36-2DFE-4954-31DC-58419810AE48}"/>
              </a:ext>
            </a:extLst>
          </p:cNvPr>
          <p:cNvSpPr/>
          <p:nvPr/>
        </p:nvSpPr>
        <p:spPr>
          <a:xfrm>
            <a:off x="1736499" y="6035676"/>
            <a:ext cx="2671000" cy="1923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Class1: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Quality -95</a:t>
            </a: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2FFBA386-04F8-577D-7ABA-2B6528FFE2A0}"/>
              </a:ext>
            </a:extLst>
          </p:cNvPr>
          <p:cNvSpPr/>
          <p:nvPr/>
        </p:nvSpPr>
        <p:spPr>
          <a:xfrm>
            <a:off x="5450677" y="6035676"/>
            <a:ext cx="2793548" cy="2115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Class2: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Quality  -70</a:t>
            </a: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7840ABBC-C34D-247B-BD29-62FD08C922F3}"/>
              </a:ext>
            </a:extLst>
          </p:cNvPr>
          <p:cNvSpPr/>
          <p:nvPr/>
        </p:nvSpPr>
        <p:spPr>
          <a:xfrm>
            <a:off x="9798217" y="6035675"/>
            <a:ext cx="2793548" cy="2115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Class3: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Quality -60</a:t>
            </a: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965F7298-9553-02C7-A143-B5F5041A41FF}"/>
              </a:ext>
            </a:extLst>
          </p:cNvPr>
          <p:cNvSpPr/>
          <p:nvPr/>
        </p:nvSpPr>
        <p:spPr>
          <a:xfrm>
            <a:off x="11194991" y="5712305"/>
            <a:ext cx="2793548" cy="2115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Instrument Sans Semi Bold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0311A9-F126-2126-0A52-54F2F696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443" y="1566882"/>
            <a:ext cx="4157693" cy="4013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182319-4C22-4B81-5B20-B85A1989B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843" y="1566882"/>
            <a:ext cx="3880256" cy="4013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3D7CA9-7F0C-3DA3-C7C4-41C784BEC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87" y="1566883"/>
            <a:ext cx="3516612" cy="4013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79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F1B3F-7B5A-45F7-95A0-B110B28A3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4D26C0A-D5AF-0211-9D2C-1322A121B56C}"/>
              </a:ext>
            </a:extLst>
          </p:cNvPr>
          <p:cNvSpPr/>
          <p:nvPr/>
        </p:nvSpPr>
        <p:spPr>
          <a:xfrm>
            <a:off x="336590" y="619760"/>
            <a:ext cx="13440370" cy="1239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CBCCCE"/>
                </a:solidFill>
                <a:latin typeface="Instrument Sans Semi Bold" pitchFamily="34" charset="0"/>
              </a:rPr>
              <a:t>                              </a:t>
            </a:r>
            <a:r>
              <a:rPr lang="en-US" sz="61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Overview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5EA9A38-F271-47C7-12C9-75033CFB78DA}"/>
              </a:ext>
            </a:extLst>
          </p:cNvPr>
          <p:cNvSpPr/>
          <p:nvPr/>
        </p:nvSpPr>
        <p:spPr>
          <a:xfrm>
            <a:off x="1342430" y="1766455"/>
            <a:ext cx="12434530" cy="5020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bridge the gap between farmers and buyers by providing a transparent and efficient trading platform.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enhance the agricultural supply chain with AI-powered technology.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farmer-buyer connecting platform.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AI-based crop quality prediction using Convolutional Neural Networks (CNNs). 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Empowers farmers with insights into their crop quality.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Helps buyers make informed purchasing decisions.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Promotes fair trade practices in agriculture.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482721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06038" y="708692"/>
            <a:ext cx="11972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 Metrics and Performance Analysis</a:t>
            </a:r>
            <a:endParaRPr lang="en-US" sz="44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7" y="146268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4812" y="1569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Accuracy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879315" y="2283682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Proportion of correctly classified samples-&gt;93.8%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83" y="31819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78629" y="32721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Precision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4093439" y="362651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Ability to correctly identify positive samples.(0.89)</a:t>
            </a: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15" y="448475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5200" y="4591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Recall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7315200" y="505707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Ability to correctly identify all positive samples.(0.88)</a:t>
            </a: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838" y="5933338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423722" y="5996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F1-Score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 8"/>
          <p:cNvSpPr/>
          <p:nvPr/>
        </p:nvSpPr>
        <p:spPr>
          <a:xfrm>
            <a:off x="10378862" y="6351177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Harmonic mean of precision and recall.(0.89)</a:t>
            </a: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15EC4-3606-46A4-741D-C988F7C0237A}"/>
              </a:ext>
            </a:extLst>
          </p:cNvPr>
          <p:cNvSpPr txBox="1"/>
          <p:nvPr/>
        </p:nvSpPr>
        <p:spPr>
          <a:xfrm>
            <a:off x="3012831" y="3012215"/>
            <a:ext cx="7595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>
                <a:latin typeface="Arial Rounded MT Bold" panose="020F07040305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3807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EE33D-28ED-37D3-CA35-1E402F8B5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A3170F2-39E6-4351-83D5-D19B7FD5EE65}"/>
              </a:ext>
            </a:extLst>
          </p:cNvPr>
          <p:cNvSpPr/>
          <p:nvPr/>
        </p:nvSpPr>
        <p:spPr>
          <a:xfrm>
            <a:off x="428030" y="538480"/>
            <a:ext cx="1344037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</a:rPr>
              <a:t>                          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Instrument Sans Semi Bold" pitchFamily="34" charset="0"/>
              </a:rPr>
              <a:t>   </a:t>
            </a:r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Importance of the Project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Instrument Sans Semi Bold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6460F72-51CC-74EF-D2F6-855E3C434B2E}"/>
              </a:ext>
            </a:extLst>
          </p:cNvPr>
          <p:cNvSpPr/>
          <p:nvPr/>
        </p:nvSpPr>
        <p:spPr>
          <a:xfrm>
            <a:off x="1342430" y="1859280"/>
            <a:ext cx="13145730" cy="492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28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BE1AA5-E559-2336-4B92-B0FF7CF7F395}"/>
              </a:ext>
            </a:extLst>
          </p:cNvPr>
          <p:cNvSpPr txBox="1">
            <a:spLocks/>
          </p:cNvSpPr>
          <p:nvPr/>
        </p:nvSpPr>
        <p:spPr>
          <a:xfrm>
            <a:off x="1163782" y="1683326"/>
            <a:ext cx="12546907" cy="562425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Challenges Faced by Farmers and Buyers in Traditional Markets: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Lack of Transparency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Farmers often face challenges in determining fair crop prices due to middlemen and limited market access.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Quality Uncertainty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Buyers struggle to assess crop quality without standardized systems, leading to disputes or mistrust.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Inefficient Communication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Limited or indirect communication between farmers and buyers slows down transactions and creates misunderstandings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383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BF4A3-94DC-6540-969F-84F31D42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1D67F2B-1E9F-2464-C892-3E3134673E90}"/>
              </a:ext>
            </a:extLst>
          </p:cNvPr>
          <p:cNvSpPr/>
          <p:nvPr/>
        </p:nvSpPr>
        <p:spPr>
          <a:xfrm>
            <a:off x="386080" y="538480"/>
            <a:ext cx="1344037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</a:rPr>
              <a:t>                              </a:t>
            </a:r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Importance of the Project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Instrument Sans Semi Bold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610A026-B80B-A894-6114-AA4EE7BB6C93}"/>
              </a:ext>
            </a:extLst>
          </p:cNvPr>
          <p:cNvSpPr/>
          <p:nvPr/>
        </p:nvSpPr>
        <p:spPr>
          <a:xfrm>
            <a:off x="1342430" y="1859280"/>
            <a:ext cx="13145730" cy="492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28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764B9C-3A14-F998-8C50-45A52A041DDA}"/>
              </a:ext>
            </a:extLst>
          </p:cNvPr>
          <p:cNvSpPr txBox="1">
            <a:spLocks/>
          </p:cNvSpPr>
          <p:nvPr/>
        </p:nvSpPr>
        <p:spPr>
          <a:xfrm>
            <a:off x="987136" y="1630449"/>
            <a:ext cx="12656128" cy="54476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 This Platform Solves Issues with Fair Pricing and Quality Assurance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AI-Powered Quality Prediction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The platform uses CNNs to provide objective crop quality assessments, reducing biases in price negotiations.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Price Standardization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Transparent and data-driven pricing based on quality ensures fairness for both farmers and buyers.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Real-Time Updates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The system offers instant predictions and crop availability updates, streamlining the decision-making process</a:t>
            </a:r>
          </a:p>
        </p:txBody>
      </p:sp>
    </p:spTree>
    <p:extLst>
      <p:ext uri="{BB962C8B-B14F-4D97-AF65-F5344CB8AC3E}">
        <p14:creationId xmlns:p14="http://schemas.microsoft.com/office/powerpoint/2010/main" val="381330574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F552-F302-4711-061E-316E732C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3A6DDD2-6B46-1FA7-C430-52270128FCC1}"/>
              </a:ext>
            </a:extLst>
          </p:cNvPr>
          <p:cNvSpPr/>
          <p:nvPr/>
        </p:nvSpPr>
        <p:spPr>
          <a:xfrm>
            <a:off x="281354" y="263541"/>
            <a:ext cx="12829310" cy="1222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</a:rPr>
              <a:t>                              </a:t>
            </a:r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Importance of the Project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Instrument Sans Semi Bold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DFFA496-217D-F956-CC17-1E1DE78F7E05}"/>
              </a:ext>
            </a:extLst>
          </p:cNvPr>
          <p:cNvSpPr/>
          <p:nvPr/>
        </p:nvSpPr>
        <p:spPr>
          <a:xfrm>
            <a:off x="1342430" y="1859280"/>
            <a:ext cx="13145730" cy="492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28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51E634-840A-6FF1-8F45-6A70B222DE93}"/>
              </a:ext>
            </a:extLst>
          </p:cNvPr>
          <p:cNvSpPr txBox="1">
            <a:spLocks/>
          </p:cNvSpPr>
          <p:nvPr/>
        </p:nvSpPr>
        <p:spPr>
          <a:xfrm>
            <a:off x="1039090" y="1610591"/>
            <a:ext cx="12521046" cy="605028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Promotes Direct Farmer-to-Buyer Connection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Seamless Communication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Farmers and buyers can interact directly through the platform, eliminating the need for intermediaries.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Trust Building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Transparency in quality and pricing fosters trust and long-term relationships between farmers and buyers.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Localized Trading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Encourages local markets by connecting nearby farmers and buyers, reducing logistical challenges.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9254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968A-8587-7AC7-F666-B0FB885DB775}"/>
              </a:ext>
            </a:extLst>
          </p:cNvPr>
          <p:cNvSpPr txBox="1">
            <a:spLocks/>
          </p:cNvSpPr>
          <p:nvPr/>
        </p:nvSpPr>
        <p:spPr>
          <a:xfrm>
            <a:off x="2733040" y="57181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A2ADC-50B8-FEE4-D107-14495C992913}"/>
              </a:ext>
            </a:extLst>
          </p:cNvPr>
          <p:cNvSpPr txBox="1">
            <a:spLocks/>
          </p:cNvSpPr>
          <p:nvPr/>
        </p:nvSpPr>
        <p:spPr>
          <a:xfrm>
            <a:off x="985520" y="2560321"/>
            <a:ext cx="12659360" cy="19913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Connecting farmers and buyers seamlessly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Enabling crop quality prediction with AI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Supporting fair trade and transparency in agriculture</a:t>
            </a:r>
          </a:p>
        </p:txBody>
      </p:sp>
    </p:spTree>
    <p:extLst>
      <p:ext uri="{BB962C8B-B14F-4D97-AF65-F5344CB8AC3E}">
        <p14:creationId xmlns:p14="http://schemas.microsoft.com/office/powerpoint/2010/main" val="220021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AD96-1BBF-D0BD-9571-87D477FD1C5D}"/>
              </a:ext>
            </a:extLst>
          </p:cNvPr>
          <p:cNvSpPr txBox="1">
            <a:spLocks/>
          </p:cNvSpPr>
          <p:nvPr/>
        </p:nvSpPr>
        <p:spPr>
          <a:xfrm>
            <a:off x="310396" y="726367"/>
            <a:ext cx="12882880" cy="10563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 of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3865-CBFA-50C1-06D8-A9CCA8433914}"/>
              </a:ext>
            </a:extLst>
          </p:cNvPr>
          <p:cNvSpPr txBox="1">
            <a:spLocks/>
          </p:cNvSpPr>
          <p:nvPr/>
        </p:nvSpPr>
        <p:spPr>
          <a:xfrm>
            <a:off x="809159" y="2907357"/>
            <a:ext cx="13949680" cy="20421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1.User Registration and Authentication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Farmer login to upload crop photos and view quality predictions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Buyer login to check crop quality ratings and make purchases</a:t>
            </a:r>
          </a:p>
        </p:txBody>
      </p:sp>
    </p:spTree>
    <p:extLst>
      <p:ext uri="{BB962C8B-B14F-4D97-AF65-F5344CB8AC3E}">
        <p14:creationId xmlns:p14="http://schemas.microsoft.com/office/powerpoint/2010/main" val="341925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D188-8FEF-9FC1-E058-D1F7744B51A1}"/>
              </a:ext>
            </a:extLst>
          </p:cNvPr>
          <p:cNvSpPr txBox="1">
            <a:spLocks/>
          </p:cNvSpPr>
          <p:nvPr/>
        </p:nvSpPr>
        <p:spPr>
          <a:xfrm>
            <a:off x="-280555" y="3543301"/>
            <a:ext cx="6047509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F66F0-E343-47FA-DD43-69BDDAA8E15F}"/>
              </a:ext>
            </a:extLst>
          </p:cNvPr>
          <p:cNvSpPr txBox="1">
            <a:spLocks/>
          </p:cNvSpPr>
          <p:nvPr/>
        </p:nvSpPr>
        <p:spPr>
          <a:xfrm>
            <a:off x="1455189" y="4495164"/>
            <a:ext cx="9600738" cy="298672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Backend: </a:t>
            </a:r>
          </a:p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Frontend: HTML, CSS, JS , React , Flask</a:t>
            </a:r>
          </a:p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Database: MySQL/SQLite</a:t>
            </a:r>
          </a:p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AI Model: TensorFlow/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PyTorch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1A93A7-5B06-F708-9297-FF72EF0D6CE6}"/>
              </a:ext>
            </a:extLst>
          </p:cNvPr>
          <p:cNvSpPr txBox="1">
            <a:spLocks/>
          </p:cNvSpPr>
          <p:nvPr/>
        </p:nvSpPr>
        <p:spPr>
          <a:xfrm>
            <a:off x="-159345" y="415293"/>
            <a:ext cx="932679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Importance of Quality Prediction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6A9193-8482-8F72-83BD-C42F7DD96CF4}"/>
              </a:ext>
            </a:extLst>
          </p:cNvPr>
          <p:cNvSpPr txBox="1">
            <a:spLocks/>
          </p:cNvSpPr>
          <p:nvPr/>
        </p:nvSpPr>
        <p:spPr>
          <a:xfrm>
            <a:off x="1363749" y="1367157"/>
            <a:ext cx="8412480" cy="236728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Buyers ensure value for money</a:t>
            </a:r>
          </a:p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Farmers get insights into crop quality</a:t>
            </a:r>
          </a:p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Builds trust in the agricultural market</a:t>
            </a:r>
          </a:p>
        </p:txBody>
      </p:sp>
    </p:spTree>
    <p:extLst>
      <p:ext uri="{BB962C8B-B14F-4D97-AF65-F5344CB8AC3E}">
        <p14:creationId xmlns:p14="http://schemas.microsoft.com/office/powerpoint/2010/main" val="55027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50C04-9BBE-09D8-B29B-ECE592126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93" y="1444336"/>
            <a:ext cx="12779597" cy="5991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BBAC1E4-2E2E-09CB-B62F-7C12CDBCBFDE}"/>
              </a:ext>
            </a:extLst>
          </p:cNvPr>
          <p:cNvSpPr txBox="1">
            <a:spLocks/>
          </p:cNvSpPr>
          <p:nvPr/>
        </p:nvSpPr>
        <p:spPr>
          <a:xfrm>
            <a:off x="2746397" y="266024"/>
            <a:ext cx="7959436" cy="10563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32933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729</TotalTime>
  <Words>664</Words>
  <Application>Microsoft Office PowerPoint</Application>
  <PresentationFormat>Custom</PresentationFormat>
  <Paragraphs>120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Century Gothic</vt:lpstr>
      <vt:lpstr>Instrument Sans Medium</vt:lpstr>
      <vt:lpstr>Arial Rounded MT Bold</vt:lpstr>
      <vt:lpstr>Instrument Sans Semi Bold</vt:lpstr>
      <vt:lpstr>Calibri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venkat sai modhepalli</cp:lastModifiedBy>
  <cp:revision>14</cp:revision>
  <dcterms:created xsi:type="dcterms:W3CDTF">2024-10-16T16:58:29Z</dcterms:created>
  <dcterms:modified xsi:type="dcterms:W3CDTF">2025-03-09T10:06:01Z</dcterms:modified>
</cp:coreProperties>
</file>